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12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joskolen.osloskolen.no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evkanalen.no/artikkel/openartikkel/87385" TargetMode="External"/><Relationship Id="rId2" Type="http://schemas.openxmlformats.org/officeDocument/2006/relationships/hyperlink" Target="https://www.elevkanalen.no/Artikkel/openartikkel/87385?videoObjectId=4793&amp;pref=0&amp;videoActive=True&amp;selectedVideoIsEmbed=Fals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Lenke%20til%20film" TargetMode="External"/><Relationship Id="rId2" Type="http://schemas.openxmlformats.org/officeDocument/2006/relationships/hyperlink" Target="https://www.elevkanalen.no/Artikkel/openartikkel/87386?videoObjectId=3762&amp;pref=0&amp;videoActive=True&amp;selectedVideoIsEmbed=Fals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levkanalen.no/Artikkel/openartikkel/87386?videoObjectId=3761&amp;pref=0&amp;videoActive=True&amp;selectedVideoIsEmbed=Fals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evkanalen.no/Artikkel/openartikkel/87387?videoObjectId=4791&amp;pref=0&amp;videoActive=True&amp;selectedVideoIsEmbed=False" TargetMode="External"/><Relationship Id="rId2" Type="http://schemas.openxmlformats.org/officeDocument/2006/relationships/hyperlink" Target="https://www.elevkanalen.no/Artikkel/openartikkel/8738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evkanalen.no/Artikkel/openartikkel/87388?videoObjectId=4789&amp;pref=0&amp;videoActive=True&amp;selectedVideoIsEmbed=False" TargetMode="External"/><Relationship Id="rId2" Type="http://schemas.openxmlformats.org/officeDocument/2006/relationships/hyperlink" Target="https://www.elevkanalen.no/Artikkel/openartikkel/8738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478118"/>
            <a:ext cx="7772400" cy="1538941"/>
          </a:xfrm>
        </p:spPr>
        <p:txBody>
          <a:bodyPr>
            <a:normAutofit fontScale="90000"/>
          </a:bodyPr>
          <a:lstStyle/>
          <a:p>
            <a:r>
              <a:rPr lang="nb-NO" sz="5400" dirty="0" smtClean="0"/>
              <a:t>Livredning i åpent vann</a:t>
            </a:r>
            <a:br>
              <a:rPr lang="nb-NO" sz="5400" dirty="0" smtClean="0"/>
            </a:br>
            <a:r>
              <a:rPr lang="nb-NO" sz="5400" dirty="0" smtClean="0"/>
              <a:t>Oslo Sjøskole</a:t>
            </a:r>
            <a:endParaRPr lang="nb-NO" sz="54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5799" y="2256118"/>
            <a:ext cx="7614681" cy="2773083"/>
          </a:xfrm>
        </p:spPr>
        <p:txBody>
          <a:bodyPr>
            <a:noAutofit/>
          </a:bodyPr>
          <a:lstStyle/>
          <a:p>
            <a:r>
              <a:rPr lang="nb-NO" sz="2400" dirty="0" smtClean="0">
                <a:solidFill>
                  <a:srgbClr val="000000"/>
                </a:solidFill>
              </a:rPr>
              <a:t>Forberedelse på skolen: 1 skoletime</a:t>
            </a:r>
          </a:p>
          <a:p>
            <a:endParaRPr lang="nb-NO" sz="2400" dirty="0" smtClean="0">
              <a:solidFill>
                <a:srgbClr val="000000"/>
              </a:solidFill>
            </a:endParaRPr>
          </a:p>
          <a:p>
            <a:pPr algn="l"/>
            <a:r>
              <a:rPr lang="nb-NO" sz="2400" dirty="0" smtClean="0">
                <a:solidFill>
                  <a:srgbClr val="000000"/>
                </a:solidFill>
              </a:rPr>
              <a:t>Kurset har to hoveddeler: </a:t>
            </a:r>
          </a:p>
          <a:p>
            <a:endParaRPr lang="nb-NO" sz="2400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nb-NO" sz="2400" dirty="0" smtClean="0">
                <a:solidFill>
                  <a:srgbClr val="000000"/>
                </a:solidFill>
              </a:rPr>
              <a:t>Realistiske øvelser for å redde folk med problemer i vann</a:t>
            </a:r>
          </a:p>
          <a:p>
            <a:pPr marL="342900" indent="-342900" algn="l">
              <a:buFont typeface="Arial"/>
              <a:buChar char="•"/>
            </a:pPr>
            <a:r>
              <a:rPr lang="nb-NO" sz="2400" dirty="0" smtClean="0">
                <a:solidFill>
                  <a:srgbClr val="000000"/>
                </a:solidFill>
              </a:rPr>
              <a:t>Førstehjelp med Hjerte-lungeredning</a:t>
            </a:r>
          </a:p>
          <a:p>
            <a:pPr marL="342900" indent="-342900" algn="l">
              <a:buFont typeface="Arial"/>
              <a:buChar char="•"/>
            </a:pPr>
            <a:endParaRPr lang="nb-NO" dirty="0" smtClean="0"/>
          </a:p>
          <a:p>
            <a:pPr marL="342900" indent="-342900" algn="l">
              <a:buFont typeface="Arial"/>
              <a:buChar char="•"/>
            </a:pPr>
            <a:r>
              <a:rPr lang="nb-NO" dirty="0" smtClean="0">
                <a:solidFill>
                  <a:schemeClr val="tx1"/>
                </a:solidFill>
              </a:rPr>
              <a:t>Mer info: </a:t>
            </a:r>
            <a:r>
              <a:rPr lang="nb-NO" dirty="0" smtClean="0">
                <a:solidFill>
                  <a:schemeClr val="tx1"/>
                </a:solidFill>
                <a:hlinkClick r:id="rId2"/>
              </a:rPr>
              <a:t>https</a:t>
            </a:r>
            <a:r>
              <a:rPr lang="nb-NO" dirty="0">
                <a:solidFill>
                  <a:schemeClr val="tx1"/>
                </a:solidFill>
                <a:hlinkClick r:id="rId2"/>
              </a:rPr>
              <a:t>://</a:t>
            </a:r>
            <a:r>
              <a:rPr lang="nb-NO" dirty="0" smtClean="0">
                <a:solidFill>
                  <a:schemeClr val="tx1"/>
                </a:solidFill>
                <a:hlinkClick r:id="rId2"/>
              </a:rPr>
              <a:t>sjoskolen.osloskolen.no</a:t>
            </a:r>
            <a:r>
              <a:rPr lang="nb-NO" dirty="0" smtClean="0">
                <a:solidFill>
                  <a:schemeClr val="tx1"/>
                </a:solidFill>
              </a:rPr>
              <a:t>  </a:t>
            </a: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77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Se </a:t>
            </a:r>
            <a:r>
              <a:rPr lang="nb-NO" dirty="0"/>
              <a:t>v</a:t>
            </a:r>
            <a:r>
              <a:rPr lang="nb-NO" sz="2400" dirty="0" smtClean="0"/>
              <a:t>ideoen </a:t>
            </a:r>
            <a:r>
              <a:rPr lang="nb-NO" sz="2400" dirty="0" smtClean="0">
                <a:hlinkClick r:id="rId2"/>
              </a:rPr>
              <a:t>Når </a:t>
            </a:r>
            <a:r>
              <a:rPr lang="nb-NO" sz="2400" dirty="0">
                <a:hlinkClick r:id="rId2"/>
              </a:rPr>
              <a:t>er det behov for </a:t>
            </a:r>
            <a:r>
              <a:rPr lang="nb-NO" sz="2400" dirty="0" smtClean="0">
                <a:hlinkClick r:id="rId2"/>
              </a:rPr>
              <a:t>førstehjelp </a:t>
            </a:r>
            <a:r>
              <a:rPr lang="nb-NO" sz="2400" dirty="0"/>
              <a:t>(tid 03:28) </a:t>
            </a:r>
            <a:endParaRPr lang="nb-NO" dirty="0"/>
          </a:p>
          <a:p>
            <a:pPr marL="0" indent="0">
              <a:buNone/>
            </a:pPr>
            <a:r>
              <a:rPr lang="nb-NO" sz="1200" u="sng" dirty="0" smtClean="0">
                <a:hlinkClick r:id="rId3"/>
              </a:rPr>
              <a:t>(</a:t>
            </a:r>
            <a:r>
              <a:rPr lang="nb-NO" sz="1200" dirty="0">
                <a:hlinkClick r:id="rId2"/>
              </a:rPr>
              <a:t>https://www.elevkanalen.no/Artikkel/openartikkel/87385?videoObjectId=4793&amp;pref=0&amp;videoActive=True&amp;selectedVideoIsEmbed=False</a:t>
            </a:r>
            <a:r>
              <a:rPr lang="nb-NO" sz="1200" u="sng" dirty="0" smtClean="0"/>
              <a:t>)</a:t>
            </a:r>
            <a:endParaRPr lang="nb-NO" sz="1200" u="sng" dirty="0" smtClean="0"/>
          </a:p>
          <a:p>
            <a:r>
              <a:rPr lang="nb-NO" dirty="0" smtClean="0"/>
              <a:t>Diskuter </a:t>
            </a:r>
            <a:r>
              <a:rPr lang="nb-NO" dirty="0"/>
              <a:t>i mindre grupper (2-4 elever): </a:t>
            </a:r>
            <a:endParaRPr lang="nb-NO" dirty="0" smtClean="0"/>
          </a:p>
          <a:p>
            <a:pPr lvl="1"/>
            <a:r>
              <a:rPr lang="nb-NO" dirty="0" smtClean="0"/>
              <a:t>Hva skjer i de fem situasjonene? </a:t>
            </a:r>
          </a:p>
          <a:p>
            <a:pPr lvl="1"/>
            <a:r>
              <a:rPr lang="nb-NO" dirty="0" smtClean="0"/>
              <a:t>Er </a:t>
            </a:r>
            <a:r>
              <a:rPr lang="nb-NO" dirty="0"/>
              <a:t>det behov for å gi </a:t>
            </a:r>
            <a:r>
              <a:rPr lang="nb-NO" dirty="0" smtClean="0"/>
              <a:t>førstehjelp? </a:t>
            </a:r>
          </a:p>
          <a:p>
            <a:pPr lvl="1"/>
            <a:r>
              <a:rPr lang="nb-NO" dirty="0" smtClean="0"/>
              <a:t>Hva </a:t>
            </a:r>
            <a:r>
              <a:rPr lang="nb-NO" dirty="0"/>
              <a:t>ville </a:t>
            </a:r>
            <a:r>
              <a:rPr lang="nb-NO" dirty="0" smtClean="0"/>
              <a:t>du/dere </a:t>
            </a:r>
            <a:r>
              <a:rPr lang="nb-NO" dirty="0"/>
              <a:t>ha gjort i situasjonen?</a:t>
            </a:r>
          </a:p>
          <a:p>
            <a:pPr lvl="0"/>
            <a:endParaRPr lang="nb-NO" sz="2400" dirty="0" smtClean="0"/>
          </a:p>
          <a:p>
            <a:pPr lvl="0"/>
            <a:endParaRPr lang="nb-NO" sz="2400" dirty="0"/>
          </a:p>
          <a:p>
            <a:r>
              <a:rPr lang="nb-NO" u="sng" dirty="0"/>
              <a:t>Tidsbruk totalt: 10 minutter</a:t>
            </a:r>
            <a:endParaRPr lang="nb-NO" dirty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457200" y="164353"/>
            <a:ext cx="8229600" cy="2061882"/>
          </a:xfrm>
        </p:spPr>
        <p:txBody>
          <a:bodyPr>
            <a:normAutofit fontScale="90000"/>
          </a:bodyPr>
          <a:lstStyle/>
          <a:p>
            <a:r>
              <a:rPr lang="nb-NO" u="sng" dirty="0"/>
              <a:t>Gjenkjenne</a:t>
            </a:r>
            <a:r>
              <a:rPr lang="nb-NO" dirty="0"/>
              <a:t> </a:t>
            </a:r>
            <a:r>
              <a:rPr lang="nb-NO" dirty="0" smtClean="0"/>
              <a:t>behov for førstehjelp / HLR? </a:t>
            </a:r>
            <a:br>
              <a:rPr lang="nb-NO" dirty="0" smtClean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724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263567" y="1329765"/>
            <a:ext cx="8880433" cy="5528235"/>
          </a:xfrm>
        </p:spPr>
        <p:txBody>
          <a:bodyPr>
            <a:normAutofit/>
          </a:bodyPr>
          <a:lstStyle/>
          <a:p>
            <a:pPr lvl="0"/>
            <a:r>
              <a:rPr lang="nb-NO" dirty="0" smtClean="0"/>
              <a:t> </a:t>
            </a:r>
          </a:p>
          <a:p>
            <a:pPr lvl="0"/>
            <a:r>
              <a:rPr lang="nb-NO" dirty="0" smtClean="0"/>
              <a:t>Er det </a:t>
            </a:r>
            <a:r>
              <a:rPr lang="nb-NO" sz="2400" dirty="0" smtClean="0"/>
              <a:t> </a:t>
            </a:r>
            <a:r>
              <a:rPr lang="nb-NO" sz="2400" dirty="0"/>
              <a:t>trygt å nærme </a:t>
            </a:r>
            <a:r>
              <a:rPr lang="nb-NO" sz="2400" dirty="0" smtClean="0"/>
              <a:t>seg i denne situasjonen? </a:t>
            </a:r>
          </a:p>
          <a:p>
            <a:pPr lvl="0"/>
            <a:r>
              <a:rPr lang="nb-NO" dirty="0" smtClean="0"/>
              <a:t>Hva kan du/dere gjøre? </a:t>
            </a:r>
          </a:p>
          <a:p>
            <a:pPr lvl="0"/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Vurdere egensikkerhet </a:t>
            </a:r>
            <a:br>
              <a:rPr lang="nb-NO" dirty="0" smtClean="0"/>
            </a:br>
            <a:r>
              <a:rPr lang="nb-NO" sz="2000" dirty="0" smtClean="0"/>
              <a:t>(kort gruppediskusjon)</a:t>
            </a:r>
            <a:endParaRPr lang="nb-NO" sz="2000" dirty="0"/>
          </a:p>
        </p:txBody>
      </p:sp>
      <p:pic>
        <p:nvPicPr>
          <p:cNvPr id="4" name="Bilde 3" descr="Drukning_Lysbilde4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24" y="3048000"/>
            <a:ext cx="775447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1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/>
          <a:lstStyle/>
          <a:p>
            <a:pPr lvl="0"/>
            <a:r>
              <a:rPr lang="nb-NO" dirty="0" smtClean="0"/>
              <a:t>Er </a:t>
            </a:r>
            <a:r>
              <a:rPr lang="nb-NO" dirty="0"/>
              <a:t>det  trygt å nærme </a:t>
            </a:r>
            <a:r>
              <a:rPr lang="nb-NO" dirty="0" smtClean="0"/>
              <a:t>seg i denne situasjonen? </a:t>
            </a:r>
            <a:endParaRPr lang="nb-NO" dirty="0"/>
          </a:p>
          <a:p>
            <a:pPr lvl="0"/>
            <a:r>
              <a:rPr lang="nb-NO" dirty="0"/>
              <a:t>Hva kan du/dere gjøre? 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Vurdere egensikkerhet</a:t>
            </a:r>
            <a:br>
              <a:rPr lang="nb-NO" dirty="0" smtClean="0"/>
            </a:br>
            <a:r>
              <a:rPr lang="nb-NO" sz="1800" dirty="0" smtClean="0"/>
              <a:t>(kort gruppediskusjon</a:t>
            </a:r>
            <a:r>
              <a:rPr lang="nb-NO" sz="1800" dirty="0"/>
              <a:t>)</a:t>
            </a:r>
          </a:p>
        </p:txBody>
      </p:sp>
      <p:pic>
        <p:nvPicPr>
          <p:cNvPr id="4" name="Bilde 3" descr="Snøras_Lysbilde6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6670"/>
            <a:ext cx="9144000" cy="436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33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Se filmen </a:t>
            </a:r>
            <a:r>
              <a:rPr lang="fr-FR" dirty="0" smtClean="0">
                <a:hlinkClick r:id="rId2"/>
              </a:rPr>
              <a:t>«Varsle ulykke » </a:t>
            </a:r>
            <a:r>
              <a:rPr lang="fr-FR" dirty="0" smtClean="0"/>
              <a:t>(Tid: </a:t>
            </a:r>
            <a:r>
              <a:rPr lang="fr-FR" dirty="0" smtClean="0"/>
              <a:t>00.58)</a:t>
            </a:r>
            <a:endParaRPr lang="nb-NO" dirty="0" smtClean="0"/>
          </a:p>
          <a:p>
            <a:pPr marL="0" indent="0">
              <a:buNone/>
            </a:pPr>
            <a:r>
              <a:rPr lang="nb-NO" sz="1000" dirty="0" smtClean="0">
                <a:hlinkClick r:id="rId3" action="ppaction://hlinkfile"/>
              </a:rPr>
              <a:t>(</a:t>
            </a:r>
            <a:r>
              <a:rPr lang="nb-NO" sz="1000" dirty="0">
                <a:hlinkClick r:id="rId2"/>
              </a:rPr>
              <a:t>https://www.elevkanalen.no/Artikkel/openartikkel/87386?videoObjectId=3762&amp;pref=0&amp;videoActive=True&amp;selectedVideoIsEmbed=False</a:t>
            </a:r>
            <a:r>
              <a:rPr lang="nb-NO" sz="1000" dirty="0" smtClean="0"/>
              <a:t>)</a:t>
            </a:r>
            <a:endParaRPr lang="nb-NO" sz="1000" dirty="0" smtClean="0"/>
          </a:p>
          <a:p>
            <a:pPr marL="0" indent="0">
              <a:buNone/>
            </a:pPr>
            <a:endParaRPr lang="nb-NO" sz="1800" dirty="0" smtClean="0"/>
          </a:p>
          <a:p>
            <a:r>
              <a:rPr lang="nb-NO" dirty="0" smtClean="0"/>
              <a:t>Se filmen </a:t>
            </a:r>
            <a:r>
              <a:rPr lang="fr-FR" dirty="0" smtClean="0"/>
              <a:t>«</a:t>
            </a:r>
            <a:r>
              <a:rPr lang="fr-FR" dirty="0" smtClean="0">
                <a:hlinkClick r:id="rId4"/>
              </a:rPr>
              <a:t>Hvem er 113</a:t>
            </a:r>
            <a:r>
              <a:rPr lang="fr-FR" dirty="0" smtClean="0"/>
              <a:t>» (Tid: 02.39)</a:t>
            </a:r>
          </a:p>
          <a:p>
            <a:pPr marL="0" indent="0">
              <a:buNone/>
            </a:pPr>
            <a:r>
              <a:rPr lang="fr-FR" sz="900" dirty="0" smtClean="0">
                <a:hlinkClick r:id="rId4"/>
              </a:rPr>
              <a:t>(https://www.elevkanalen.no/Artikkel/openartikkel/87386?videoObjectId=3761&amp;pref=0&amp;videoActive=True&amp;selectedVideoIsEmbed=False</a:t>
            </a:r>
            <a:r>
              <a:rPr lang="fr-FR" sz="900" dirty="0" smtClean="0"/>
              <a:t>)</a:t>
            </a:r>
            <a:endParaRPr lang="nb-NO" sz="900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Varsle 113-medisinsk nødtelefon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9744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0" y="2076824"/>
            <a:ext cx="9143999" cy="4781176"/>
          </a:xfrm>
        </p:spPr>
        <p:txBody>
          <a:bodyPr/>
          <a:lstStyle/>
          <a:p>
            <a:pPr marL="274320" lvl="1"/>
            <a:r>
              <a:rPr lang="nb-NO" sz="2400" dirty="0"/>
              <a:t>Vis filmen </a:t>
            </a:r>
            <a:r>
              <a:rPr lang="nb-NO" sz="2400" dirty="0" smtClean="0">
                <a:hlinkClick r:id="rId2"/>
              </a:rPr>
              <a:t>Veiledning </a:t>
            </a:r>
            <a:r>
              <a:rPr lang="nb-NO" sz="2400" dirty="0">
                <a:hlinkClick r:id="rId2"/>
              </a:rPr>
              <a:t>Plan </a:t>
            </a:r>
            <a:r>
              <a:rPr lang="nb-NO" sz="2400" dirty="0" smtClean="0">
                <a:hlinkClick r:id="rId2"/>
              </a:rPr>
              <a:t>BLÅ </a:t>
            </a:r>
            <a:r>
              <a:rPr lang="nb-NO" sz="2400" dirty="0"/>
              <a:t>(tid 03:14)</a:t>
            </a:r>
          </a:p>
          <a:p>
            <a:pPr marL="0" lvl="0" indent="0">
              <a:buNone/>
            </a:pPr>
            <a:r>
              <a:rPr lang="nb-NO" sz="1200" u="sng" dirty="0" smtClean="0">
                <a:hlinkClick r:id="rId2"/>
              </a:rPr>
              <a:t>( https</a:t>
            </a:r>
            <a:r>
              <a:rPr lang="nb-NO" sz="1200" u="sng" dirty="0">
                <a:hlinkClick r:id="rId2"/>
              </a:rPr>
              <a:t>://</a:t>
            </a:r>
            <a:r>
              <a:rPr lang="nb-NO" sz="1200" u="sng" dirty="0" smtClean="0">
                <a:hlinkClick r:id="rId2"/>
              </a:rPr>
              <a:t>www.elevkanalen.no/Artikkel/openartikkel/87387</a:t>
            </a:r>
            <a:r>
              <a:rPr lang="nb-NO" sz="1200" u="sng" dirty="0" smtClean="0"/>
              <a:t> )</a:t>
            </a:r>
          </a:p>
          <a:p>
            <a:pPr marL="0" indent="0">
              <a:buNone/>
            </a:pPr>
            <a:endParaRPr lang="nb-NO" dirty="0" smtClean="0"/>
          </a:p>
          <a:p>
            <a:pPr marL="274320" lvl="1"/>
            <a:r>
              <a:rPr lang="nb-NO" dirty="0" smtClean="0"/>
              <a:t>Se deretter </a:t>
            </a:r>
            <a:r>
              <a:rPr lang="nb-NO" dirty="0" smtClean="0">
                <a:hlinkClick r:id="rId3"/>
              </a:rPr>
              <a:t>filmen om trafikkulykke </a:t>
            </a:r>
            <a:r>
              <a:rPr lang="nb-NO" sz="2400" dirty="0" smtClean="0"/>
              <a:t>(</a:t>
            </a:r>
            <a:r>
              <a:rPr lang="nb-NO" sz="2400" dirty="0"/>
              <a:t>tid 02:34</a:t>
            </a:r>
            <a:r>
              <a:rPr lang="nb-NO" sz="2400" dirty="0" smtClean="0"/>
              <a:t>) </a:t>
            </a:r>
          </a:p>
          <a:p>
            <a:pPr marL="0" lvl="1" indent="0">
              <a:buNone/>
            </a:pPr>
            <a:r>
              <a:rPr lang="nb-NO" sz="1400" dirty="0" smtClean="0"/>
              <a:t>(</a:t>
            </a:r>
            <a:r>
              <a:rPr lang="nb-NO" sz="1200" dirty="0" smtClean="0">
                <a:hlinkClick r:id="rId3"/>
              </a:rPr>
              <a:t>https</a:t>
            </a:r>
            <a:r>
              <a:rPr lang="nb-NO" sz="1200" dirty="0">
                <a:hlinkClick r:id="rId3"/>
              </a:rPr>
              <a:t>://</a:t>
            </a:r>
            <a:r>
              <a:rPr lang="nb-NO" sz="1200" dirty="0" smtClean="0">
                <a:hlinkClick r:id="rId3"/>
              </a:rPr>
              <a:t>www.elevkanalen.no/Artikkel/openartikkel/87387?videoObjectId=4791&amp;pref=0&amp;videoActive=True&amp;selectedVideoIsEmbed=False</a:t>
            </a:r>
            <a:r>
              <a:rPr lang="nb-NO" sz="1200" dirty="0" smtClean="0"/>
              <a:t> )</a:t>
            </a:r>
          </a:p>
          <a:p>
            <a:pPr lvl="3"/>
            <a:r>
              <a:rPr lang="nb-NO" dirty="0"/>
              <a:t>Hvordan sikret ungdommene ulykkesstedet? Og hvorfor gjorde de dette først?</a:t>
            </a:r>
          </a:p>
          <a:p>
            <a:pPr lvl="3"/>
            <a:r>
              <a:rPr lang="nb-NO" dirty="0"/>
              <a:t>Hvorfor trekker de ikke damen ut av bilen før de starter Plan BLÅ?</a:t>
            </a:r>
          </a:p>
          <a:p>
            <a:pPr lvl="3"/>
            <a:r>
              <a:rPr lang="nb-NO" dirty="0"/>
              <a:t>Hvordan sjekket de bevissthet (B)?</a:t>
            </a:r>
          </a:p>
          <a:p>
            <a:pPr lvl="3"/>
            <a:r>
              <a:rPr lang="nb-NO" dirty="0"/>
              <a:t>Hvordan sikret de frie luftveier (L)?</a:t>
            </a:r>
          </a:p>
          <a:p>
            <a:pPr lvl="3"/>
            <a:r>
              <a:rPr lang="nb-NO" dirty="0"/>
              <a:t>Hvordan sjekker de åndedrettet (Å)?</a:t>
            </a:r>
          </a:p>
          <a:p>
            <a:pPr lvl="3"/>
            <a:r>
              <a:rPr lang="nb-NO" dirty="0"/>
              <a:t>Hvilken informasjon gir jenta til 113-operatøren?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Plan BLÅ </a:t>
            </a:r>
            <a:br>
              <a:rPr lang="nb-NO" dirty="0" smtClean="0"/>
            </a:br>
            <a:r>
              <a:rPr lang="nb-NO" sz="2700" dirty="0" smtClean="0"/>
              <a:t>(trenger pasienten HLR?)</a:t>
            </a:r>
            <a:endParaRPr lang="nb-NO" sz="2700" dirty="0"/>
          </a:p>
        </p:txBody>
      </p:sp>
    </p:spTree>
    <p:extLst>
      <p:ext uri="{BB962C8B-B14F-4D97-AF65-F5344CB8AC3E}">
        <p14:creationId xmlns:p14="http://schemas.microsoft.com/office/powerpoint/2010/main" val="383583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>
                <a:solidFill>
                  <a:schemeClr val="tx1"/>
                </a:solidFill>
              </a:rPr>
              <a:t>Se filmen: </a:t>
            </a:r>
            <a:endParaRPr lang="nb-NO" u="sng" dirty="0">
              <a:solidFill>
                <a:schemeClr val="tx1"/>
              </a:solidFill>
              <a:hlinkClick r:id="rId2"/>
            </a:endParaRPr>
          </a:p>
          <a:p>
            <a:pPr marL="0" lvl="0" indent="0">
              <a:buNone/>
            </a:pPr>
            <a:r>
              <a:rPr lang="nb-NO" u="sng" dirty="0" smtClean="0">
                <a:solidFill>
                  <a:schemeClr val="tx1"/>
                </a:solidFill>
                <a:hlinkClick r:id="rId2"/>
              </a:rPr>
              <a:t>Veiledning sideleie </a:t>
            </a:r>
            <a:r>
              <a:rPr lang="nb-NO" dirty="0">
                <a:solidFill>
                  <a:schemeClr val="tx1"/>
                </a:solidFill>
              </a:rPr>
              <a:t>(tid 01:24) </a:t>
            </a:r>
            <a:r>
              <a:rPr lang="nb-NO" dirty="0" smtClean="0">
                <a:solidFill>
                  <a:schemeClr val="tx1"/>
                </a:solidFill>
              </a:rPr>
              <a:t>  </a:t>
            </a:r>
            <a:r>
              <a:rPr lang="nb-NO" sz="1200" u="sng" dirty="0" smtClean="0">
                <a:hlinkClick r:id="rId2"/>
              </a:rPr>
              <a:t>(https</a:t>
            </a:r>
            <a:r>
              <a:rPr lang="nb-NO" sz="1200" u="sng" dirty="0">
                <a:hlinkClick r:id="rId2"/>
              </a:rPr>
              <a:t>://</a:t>
            </a:r>
            <a:r>
              <a:rPr lang="nb-NO" sz="1200" u="sng" dirty="0" smtClean="0">
                <a:hlinkClick r:id="rId2"/>
              </a:rPr>
              <a:t>www.elevkanalen.no/Artikkel/openartikkel/87388</a:t>
            </a:r>
            <a:r>
              <a:rPr lang="nb-NO" sz="1200" u="sng" dirty="0" smtClean="0"/>
              <a:t> )</a:t>
            </a:r>
          </a:p>
          <a:p>
            <a:r>
              <a:rPr lang="nb-NO" dirty="0"/>
              <a:t>Diskuter kort hvorfor sideleie benyttes på bevisstløse personer </a:t>
            </a:r>
            <a:endParaRPr lang="nb-NO" dirty="0" smtClean="0"/>
          </a:p>
          <a:p>
            <a:pPr lvl="0"/>
            <a:endParaRPr lang="nb-NO" dirty="0" smtClean="0"/>
          </a:p>
          <a:p>
            <a:pPr marL="0" lvl="0" indent="0">
              <a:buNone/>
            </a:pPr>
            <a:r>
              <a:rPr lang="nb-NO" dirty="0" smtClean="0"/>
              <a:t>Se </a:t>
            </a:r>
            <a:r>
              <a:rPr lang="nb-NO" dirty="0" smtClean="0">
                <a:hlinkClick r:id="rId3"/>
              </a:rPr>
              <a:t>filmen fra klatrevegg </a:t>
            </a:r>
            <a:r>
              <a:rPr lang="nb-NO" dirty="0"/>
              <a:t>(tid 02:05) </a:t>
            </a:r>
            <a:r>
              <a:rPr lang="nb-NO" dirty="0" smtClean="0"/>
              <a:t>:</a:t>
            </a:r>
          </a:p>
          <a:p>
            <a:pPr marL="0" lvl="0" indent="0">
              <a:buNone/>
            </a:pPr>
            <a:r>
              <a:rPr lang="nb-NO" sz="1200" dirty="0" smtClean="0"/>
              <a:t> (</a:t>
            </a:r>
            <a:r>
              <a:rPr lang="nb-NO" sz="1200" dirty="0" smtClean="0">
                <a:hlinkClick r:id="rId3"/>
              </a:rPr>
              <a:t>https</a:t>
            </a:r>
            <a:r>
              <a:rPr lang="nb-NO" sz="1200" dirty="0">
                <a:hlinkClick r:id="rId3"/>
              </a:rPr>
              <a:t>://</a:t>
            </a:r>
            <a:r>
              <a:rPr lang="nb-NO" sz="1200" dirty="0" smtClean="0">
                <a:hlinkClick r:id="rId3"/>
              </a:rPr>
              <a:t>www.elevkanalen.no/Artikkel/openartikkel/87388?videoObjectId=4789&amp;pref=0&amp;videoActive=True&amp;selectedVideoIsEmbed=False</a:t>
            </a:r>
            <a:r>
              <a:rPr lang="nb-NO" sz="1200" dirty="0" smtClean="0"/>
              <a:t> )</a:t>
            </a:r>
          </a:p>
          <a:p>
            <a:pPr marL="0" lvl="0" indent="0">
              <a:buNone/>
            </a:pPr>
            <a:endParaRPr lang="nb-NO" sz="1200" dirty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BLÅ OK: Sideleie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4068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228601" y="1389530"/>
            <a:ext cx="8051800" cy="5468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Gå sammen to og to</a:t>
            </a:r>
            <a:r>
              <a:rPr lang="nb-NO" dirty="0"/>
              <a:t>.</a:t>
            </a:r>
            <a:endParaRPr lang="nb-NO" dirty="0" smtClean="0"/>
          </a:p>
          <a:p>
            <a:r>
              <a:rPr lang="nb-NO" sz="2000" u="sng" dirty="0" smtClean="0"/>
              <a:t>E</a:t>
            </a:r>
            <a:r>
              <a:rPr lang="nb-NO" sz="2000" dirty="0" smtClean="0"/>
              <a:t>n spiller bevisstløs person som puster, på gulvet. Den andre er førstehjelper. Gjør plan BLÅ :</a:t>
            </a:r>
          </a:p>
          <a:p>
            <a:pPr marL="0" indent="0">
              <a:buNone/>
            </a:pPr>
            <a:r>
              <a:rPr lang="nb-NO" sz="2000" dirty="0" smtClean="0"/>
              <a:t>B - bevissthet: </a:t>
            </a:r>
            <a:r>
              <a:rPr lang="nb-NO" sz="1400" dirty="0" smtClean="0"/>
              <a:t>(Snakk, rist/klaps forsiktig)</a:t>
            </a:r>
          </a:p>
          <a:p>
            <a:pPr marL="0" indent="0">
              <a:buNone/>
            </a:pPr>
            <a:r>
              <a:rPr lang="nb-NO" sz="2000" dirty="0" smtClean="0"/>
              <a:t>L - luftveier: </a:t>
            </a:r>
            <a:r>
              <a:rPr lang="nb-NO" sz="1400" dirty="0" smtClean="0"/>
              <a:t>(Åpne luftveier med C</a:t>
            </a:r>
            <a:r>
              <a:rPr lang="nb-NO" sz="1400" dirty="0"/>
              <a:t>-</a:t>
            </a:r>
            <a:r>
              <a:rPr lang="nb-NO" sz="1400" dirty="0" smtClean="0"/>
              <a:t>grep osv. Sjekk (titt) for fremmedlegemer)</a:t>
            </a:r>
          </a:p>
          <a:p>
            <a:pPr marL="0" indent="0">
              <a:buNone/>
            </a:pPr>
            <a:r>
              <a:rPr lang="nb-NO" sz="2000" dirty="0" smtClean="0"/>
              <a:t>Å - åndedrett</a:t>
            </a:r>
            <a:r>
              <a:rPr lang="nb-NO" sz="1400" dirty="0" smtClean="0"/>
              <a:t>: (Sjekk pust ved å lytte med øret over pasientens munn og se på brystkassa)</a:t>
            </a:r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r>
              <a:rPr lang="nb-NO" sz="2000" dirty="0" smtClean="0"/>
              <a:t>Dere finner at pasienten puster. Legg ham/henne forsiktig i sideleie. </a:t>
            </a:r>
          </a:p>
          <a:p>
            <a:pPr marL="0" indent="0">
              <a:buNone/>
            </a:pPr>
            <a:endParaRPr lang="nb-NO" sz="2000" dirty="0" smtClean="0"/>
          </a:p>
          <a:p>
            <a:r>
              <a:rPr lang="nb-NO" sz="2000" dirty="0" smtClean="0"/>
              <a:t>Bytt rolle</a:t>
            </a:r>
          </a:p>
          <a:p>
            <a:pPr marL="0" indent="0">
              <a:buNone/>
            </a:pPr>
            <a:r>
              <a:rPr lang="nb-NO" sz="2000" dirty="0" smtClean="0"/>
              <a:t>-------------------------------------------------------------------------------------------------------------</a:t>
            </a:r>
            <a:endParaRPr lang="nb-NO" sz="2000" dirty="0"/>
          </a:p>
          <a:p>
            <a:pPr marL="0" indent="0">
              <a:buNone/>
            </a:pPr>
            <a:r>
              <a:rPr lang="nb-NO" sz="2000" i="1" dirty="0" smtClean="0"/>
              <a:t>p.s</a:t>
            </a:r>
            <a:r>
              <a:rPr lang="nb-NO" sz="2000" i="1" dirty="0"/>
              <a:t>.</a:t>
            </a:r>
            <a:r>
              <a:rPr lang="nb-NO" sz="2000" i="1" dirty="0" smtClean="0"/>
              <a:t> Hva gjør du dersom  personen </a:t>
            </a:r>
            <a:r>
              <a:rPr lang="nb-NO" sz="2000" i="1" u="sng" dirty="0" smtClean="0"/>
              <a:t>ikke</a:t>
            </a:r>
            <a:r>
              <a:rPr lang="nb-NO" sz="2000" i="1" dirty="0" smtClean="0"/>
              <a:t> puster? </a:t>
            </a:r>
          </a:p>
          <a:p>
            <a:pPr marL="0" indent="0">
              <a:buNone/>
            </a:pPr>
            <a:r>
              <a:rPr lang="nb-NO" sz="2000" i="1" dirty="0" smtClean="0"/>
              <a:t>Svaret er Hjerte- og lungeredning (HLR). </a:t>
            </a:r>
          </a:p>
          <a:p>
            <a:pPr marL="0" indent="0">
              <a:buNone/>
            </a:pPr>
            <a:r>
              <a:rPr lang="nb-NO" sz="2000" i="1" dirty="0" smtClean="0"/>
              <a:t>Rytmen er 30 (gode) kompresjoner og 2 (gode) innblåsinger</a:t>
            </a:r>
          </a:p>
          <a:p>
            <a:pPr marL="0" indent="0">
              <a:buNone/>
            </a:pPr>
            <a:r>
              <a:rPr lang="nb-NO" sz="2000" i="1" dirty="0" smtClean="0"/>
              <a:t>HLR vil dere lære mer om på selve kurset</a:t>
            </a:r>
            <a:endParaRPr lang="nb-NO" sz="2000" i="1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Øvelse elever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4666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67833" y="1093304"/>
            <a:ext cx="7408333" cy="5032860"/>
          </a:xfrm>
        </p:spPr>
        <p:txBody>
          <a:bodyPr/>
          <a:lstStyle/>
          <a:p>
            <a:r>
              <a:rPr lang="nb-NO" sz="1800" dirty="0" smtClean="0"/>
              <a:t>Husk gode klær, det er kaldt på sjøen! </a:t>
            </a:r>
          </a:p>
          <a:p>
            <a:r>
              <a:rPr lang="nb-NO" sz="1800" dirty="0" smtClean="0"/>
              <a:t>(Ull innerst.  Vanntett/vindtett ytterst. Lue og votter i sesongen)</a:t>
            </a:r>
          </a:p>
          <a:p>
            <a:r>
              <a:rPr lang="nb-NO" sz="1800" dirty="0" smtClean="0"/>
              <a:t>Mat og drikke</a:t>
            </a:r>
          </a:p>
          <a:p>
            <a:r>
              <a:rPr lang="nb-NO" sz="1800" dirty="0" smtClean="0"/>
              <a:t>Klassen skal være </a:t>
            </a:r>
            <a:r>
              <a:rPr lang="nb-NO" sz="1800" smtClean="0"/>
              <a:t>forhåndsinndelt i tre </a:t>
            </a:r>
            <a:r>
              <a:rPr lang="nb-NO" sz="1800" dirty="0" smtClean="0"/>
              <a:t>redningslag/grupper </a:t>
            </a:r>
          </a:p>
          <a:p>
            <a:r>
              <a:rPr lang="nb-NO" sz="1800" dirty="0" smtClean="0"/>
              <a:t>Flere bilder og mer info på: https</a:t>
            </a:r>
            <a:r>
              <a:rPr lang="nb-NO" sz="1800" dirty="0"/>
              <a:t>://sjoskolen.osloskolen.no/</a:t>
            </a:r>
            <a:endParaRPr lang="nb-NO" sz="1800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457200" y="228601"/>
            <a:ext cx="8229600" cy="983974"/>
          </a:xfrm>
        </p:spPr>
        <p:txBody>
          <a:bodyPr/>
          <a:lstStyle/>
          <a:p>
            <a:r>
              <a:rPr lang="nb-NO" dirty="0" smtClean="0"/>
              <a:t>Velkommen til sjøskolen!</a:t>
            </a:r>
            <a:endParaRPr lang="nb-NO" dirty="0"/>
          </a:p>
        </p:txBody>
      </p:sp>
      <p:pic>
        <p:nvPicPr>
          <p:cNvPr id="5" name="Bilde 4" descr="20191108FotoJohanJPetersen01 (13_lav)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506" y="2823882"/>
            <a:ext cx="6770045" cy="435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20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352611" y="295206"/>
            <a:ext cx="8229600" cy="2009138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Skipet vi bruker: </a:t>
            </a:r>
            <a:br>
              <a:rPr lang="nb-NO" dirty="0" smtClean="0"/>
            </a:br>
            <a:r>
              <a:rPr lang="fr-FR" dirty="0" smtClean="0"/>
              <a:t>«</a:t>
            </a:r>
            <a:r>
              <a:rPr lang="nb-NO" dirty="0" smtClean="0"/>
              <a:t>Spirit of Oslo</a:t>
            </a:r>
            <a:r>
              <a:rPr lang="fr-FR" dirty="0" smtClean="0"/>
              <a:t>»</a:t>
            </a:r>
            <a:br>
              <a:rPr lang="fr-FR" dirty="0" smtClean="0"/>
            </a:br>
            <a:r>
              <a:rPr lang="fr-FR" sz="2400" dirty="0" err="1">
                <a:solidFill>
                  <a:srgbClr val="0D0D0D"/>
                </a:solidFill>
              </a:rPr>
              <a:t>K</a:t>
            </a:r>
            <a:r>
              <a:rPr lang="fr-FR" sz="2400" dirty="0" err="1" smtClean="0">
                <a:solidFill>
                  <a:srgbClr val="0D0D0D"/>
                </a:solidFill>
              </a:rPr>
              <a:t>urset</a:t>
            </a:r>
            <a:r>
              <a:rPr lang="fr-FR" sz="2400" dirty="0" smtClean="0">
                <a:solidFill>
                  <a:srgbClr val="0D0D0D"/>
                </a:solidFill>
              </a:rPr>
              <a:t> </a:t>
            </a:r>
            <a:r>
              <a:rPr lang="fr-FR" sz="2400" dirty="0" err="1" smtClean="0">
                <a:solidFill>
                  <a:srgbClr val="0D0D0D"/>
                </a:solidFill>
              </a:rPr>
              <a:t>foregår</a:t>
            </a:r>
            <a:r>
              <a:rPr lang="fr-FR" sz="2400" dirty="0" smtClean="0">
                <a:solidFill>
                  <a:srgbClr val="0D0D0D"/>
                </a:solidFill>
              </a:rPr>
              <a:t> </a:t>
            </a:r>
            <a:r>
              <a:rPr lang="fr-FR" sz="2400" dirty="0" err="1" smtClean="0">
                <a:solidFill>
                  <a:srgbClr val="0D0D0D"/>
                </a:solidFill>
              </a:rPr>
              <a:t>ombord</a:t>
            </a:r>
            <a:r>
              <a:rPr lang="fr-FR" sz="2400" dirty="0" smtClean="0">
                <a:solidFill>
                  <a:srgbClr val="0D0D0D"/>
                </a:solidFill>
              </a:rPr>
              <a:t> </a:t>
            </a:r>
            <a:r>
              <a:rPr lang="fr-FR" sz="2400" dirty="0" err="1" smtClean="0">
                <a:solidFill>
                  <a:srgbClr val="0D0D0D"/>
                </a:solidFill>
              </a:rPr>
              <a:t>og</a:t>
            </a:r>
            <a:r>
              <a:rPr lang="fr-FR" sz="2400" dirty="0" smtClean="0">
                <a:solidFill>
                  <a:srgbClr val="0D0D0D"/>
                </a:solidFill>
              </a:rPr>
              <a:t> </a:t>
            </a:r>
            <a:r>
              <a:rPr lang="fr-FR" sz="2400" dirty="0" err="1" smtClean="0">
                <a:solidFill>
                  <a:srgbClr val="0D0D0D"/>
                </a:solidFill>
              </a:rPr>
              <a:t>på</a:t>
            </a:r>
            <a:r>
              <a:rPr lang="fr-FR" sz="2400" dirty="0" smtClean="0">
                <a:solidFill>
                  <a:srgbClr val="0D0D0D"/>
                </a:solidFill>
              </a:rPr>
              <a:t> </a:t>
            </a:r>
            <a:r>
              <a:rPr lang="fr-FR" sz="2400" dirty="0" err="1" smtClean="0">
                <a:solidFill>
                  <a:srgbClr val="0D0D0D"/>
                </a:solidFill>
              </a:rPr>
              <a:t>strand</a:t>
            </a:r>
            <a:r>
              <a:rPr lang="fr-FR" sz="2400" dirty="0" smtClean="0">
                <a:solidFill>
                  <a:srgbClr val="0D0D0D"/>
                </a:solidFill>
              </a:rPr>
              <a:t> i </a:t>
            </a:r>
            <a:r>
              <a:rPr lang="fr-FR" sz="2400" dirty="0" err="1" smtClean="0">
                <a:solidFill>
                  <a:srgbClr val="0D0D0D"/>
                </a:solidFill>
              </a:rPr>
              <a:t>Oslofjorden</a:t>
            </a:r>
            <a:r>
              <a:rPr lang="fr-FR" sz="2400" dirty="0" smtClean="0">
                <a:solidFill>
                  <a:srgbClr val="0D0D0D"/>
                </a:solidFill>
              </a:rPr>
              <a:t>.</a:t>
            </a:r>
            <a:br>
              <a:rPr lang="fr-FR" sz="2400" dirty="0" smtClean="0">
                <a:solidFill>
                  <a:srgbClr val="0D0D0D"/>
                </a:solidFill>
              </a:rPr>
            </a:br>
            <a:r>
              <a:rPr lang="fr-FR" sz="2400" dirty="0" err="1" smtClean="0">
                <a:solidFill>
                  <a:srgbClr val="0D0D0D"/>
                </a:solidFill>
              </a:rPr>
              <a:t>Det</a:t>
            </a:r>
            <a:r>
              <a:rPr lang="fr-FR" sz="2400" dirty="0" smtClean="0">
                <a:solidFill>
                  <a:srgbClr val="0D0D0D"/>
                </a:solidFill>
              </a:rPr>
              <a:t> er </a:t>
            </a:r>
            <a:r>
              <a:rPr lang="fr-FR" sz="2400" dirty="0" err="1" smtClean="0">
                <a:solidFill>
                  <a:srgbClr val="0D0D0D"/>
                </a:solidFill>
              </a:rPr>
              <a:t>maksimalt</a:t>
            </a:r>
            <a:r>
              <a:rPr lang="fr-FR" sz="2400" dirty="0" smtClean="0">
                <a:solidFill>
                  <a:srgbClr val="0D0D0D"/>
                </a:solidFill>
              </a:rPr>
              <a:t> to </a:t>
            </a:r>
            <a:r>
              <a:rPr lang="fr-FR" sz="2400" dirty="0" err="1" smtClean="0">
                <a:solidFill>
                  <a:srgbClr val="0D0D0D"/>
                </a:solidFill>
              </a:rPr>
              <a:t>klasser</a:t>
            </a:r>
            <a:r>
              <a:rPr lang="fr-FR" sz="2400" dirty="0" smtClean="0">
                <a:solidFill>
                  <a:srgbClr val="0D0D0D"/>
                </a:solidFill>
              </a:rPr>
              <a:t>/60 </a:t>
            </a:r>
            <a:r>
              <a:rPr lang="fr-FR" sz="2400" err="1" smtClean="0">
                <a:solidFill>
                  <a:srgbClr val="0D0D0D"/>
                </a:solidFill>
              </a:rPr>
              <a:t>elever</a:t>
            </a:r>
            <a:r>
              <a:rPr lang="fr-FR" sz="2400" smtClean="0">
                <a:solidFill>
                  <a:srgbClr val="0D0D0D"/>
                </a:solidFill>
              </a:rPr>
              <a:t> ombord </a:t>
            </a:r>
            <a:br>
              <a:rPr lang="fr-FR" sz="2400" smtClean="0">
                <a:solidFill>
                  <a:srgbClr val="0D0D0D"/>
                </a:solidFill>
              </a:rPr>
            </a:br>
            <a:r>
              <a:rPr lang="fr-FR" sz="2400" smtClean="0">
                <a:solidFill>
                  <a:srgbClr val="0D0D0D"/>
                </a:solidFill>
              </a:rPr>
              <a:t>(Høst 2020 maks en klasse/30 elever)</a:t>
            </a:r>
            <a:endParaRPr lang="nb-NO" sz="2400" dirty="0">
              <a:solidFill>
                <a:srgbClr val="0D0D0D"/>
              </a:solidFill>
            </a:endParaRPr>
          </a:p>
        </p:txBody>
      </p:sp>
      <p:pic>
        <p:nvPicPr>
          <p:cNvPr id="7" name="Plassholder for innhold 6" descr="P104061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45" b="18945"/>
          <a:stretch>
            <a:fillRect/>
          </a:stretch>
        </p:blipFill>
        <p:spPr>
          <a:xfrm>
            <a:off x="138818" y="2675466"/>
            <a:ext cx="8979521" cy="4182533"/>
          </a:xfrm>
        </p:spPr>
      </p:pic>
    </p:spTree>
    <p:extLst>
      <p:ext uri="{BB962C8B-B14F-4D97-AF65-F5344CB8AC3E}">
        <p14:creationId xmlns:p14="http://schemas.microsoft.com/office/powerpoint/2010/main" val="179924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/>
          <a:lstStyle/>
          <a:p>
            <a:r>
              <a:rPr lang="nb-NO" dirty="0" smtClean="0"/>
              <a:t>Noen elever (med våtdrakt) er skuespillere som kommer i nød og må reddes.</a:t>
            </a:r>
          </a:p>
          <a:p>
            <a:r>
              <a:rPr lang="nb-NO" dirty="0" smtClean="0"/>
              <a:t>Alle andre redder dem med forskjellige redningsmidler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Redningsøvelser:</a:t>
            </a:r>
            <a:endParaRPr lang="nb-NO" dirty="0"/>
          </a:p>
        </p:txBody>
      </p:sp>
      <p:pic>
        <p:nvPicPr>
          <p:cNvPr id="5" name="Bilde 4" descr="P100027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572" y="3220926"/>
            <a:ext cx="4849432" cy="363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34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 descr="P1000284-kopilav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" t="24779" b="8124"/>
          <a:stretch/>
        </p:blipFill>
        <p:spPr>
          <a:xfrm>
            <a:off x="179609" y="2116568"/>
            <a:ext cx="8755215" cy="4515343"/>
          </a:xfrm>
        </p:spPr>
      </p:pic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Med redningstang: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7054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 descr="P1100438-kopi_lavoppløst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93" t="6809" r="3893" b="6580"/>
          <a:stretch/>
        </p:blipFill>
        <p:spPr>
          <a:xfrm>
            <a:off x="564484" y="2142223"/>
            <a:ext cx="7488244" cy="4715776"/>
          </a:xfrm>
        </p:spPr>
      </p:pic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Med livbøyer: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3132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 descr="20191108FotoJohanJPetersen01 (6)Kopi.jpe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26" t="17891" r="-2634" b="6464"/>
          <a:stretch/>
        </p:blipFill>
        <p:spPr>
          <a:xfrm>
            <a:off x="239104" y="2655331"/>
            <a:ext cx="8686799" cy="4202669"/>
          </a:xfrm>
        </p:spPr>
      </p:pic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Med redningsliner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0818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5" descr="P1000175-kopi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45" b="18945"/>
          <a:stretch>
            <a:fillRect/>
          </a:stretch>
        </p:blipFill>
        <p:spPr>
          <a:xfrm>
            <a:off x="6588" y="2675467"/>
            <a:ext cx="9137411" cy="4256076"/>
          </a:xfrm>
        </p:spPr>
      </p:pic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Svømmende og roende redning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557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 descr="P1000332-kopi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69" t="16275" r="-10314" b="5771"/>
          <a:stretch/>
        </p:blipFill>
        <p:spPr>
          <a:xfrm>
            <a:off x="333559" y="2527054"/>
            <a:ext cx="8711015" cy="4330945"/>
          </a:xfrm>
        </p:spPr>
      </p:pic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Forberedelse for elever: </a:t>
            </a:r>
            <a:br>
              <a:rPr lang="nb-NO" dirty="0" smtClean="0"/>
            </a:br>
            <a:r>
              <a:rPr lang="nb-NO" dirty="0" smtClean="0"/>
              <a:t>Førstehjelp / Hjerte-lungeredning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876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Mål for </a:t>
            </a:r>
            <a:r>
              <a:rPr lang="nb-NO" b="1" dirty="0" err="1"/>
              <a:t>forberedelsestimen</a:t>
            </a:r>
            <a:r>
              <a:rPr lang="nb-NO" b="1" dirty="0"/>
              <a:t>:</a:t>
            </a:r>
            <a:endParaRPr lang="nb-NO" dirty="0"/>
          </a:p>
          <a:p>
            <a:pPr lvl="0"/>
            <a:endParaRPr lang="nb-NO" dirty="0"/>
          </a:p>
          <a:p>
            <a:pPr lvl="0"/>
            <a:r>
              <a:rPr lang="nb-NO" dirty="0"/>
              <a:t>Kjenne til medisinsk nødnummer 113</a:t>
            </a:r>
          </a:p>
          <a:p>
            <a:pPr lvl="0"/>
            <a:r>
              <a:rPr lang="nb-NO" dirty="0"/>
              <a:t>Kjenne til Plan BLÅ og vite hva B-L-Å står for</a:t>
            </a:r>
          </a:p>
          <a:p>
            <a:pPr lvl="0"/>
            <a:r>
              <a:rPr lang="nb-NO" dirty="0"/>
              <a:t>Kjenne til hvordan og hvorfor man legger en skadet person i sideleie, og samtidig sikrer frie/åpne luftveier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Førstehjelp/HLR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1402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Bølgeform.thmx</Template>
  <TotalTime>409</TotalTime>
  <Words>610</Words>
  <Application>Microsoft Office PowerPoint</Application>
  <PresentationFormat>Skjermfremvisning 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1" baseType="lpstr">
      <vt:lpstr>Arial</vt:lpstr>
      <vt:lpstr>Candara</vt:lpstr>
      <vt:lpstr>Symbol</vt:lpstr>
      <vt:lpstr>Bølgeform</vt:lpstr>
      <vt:lpstr>Livredning i åpent vann Oslo Sjøskole</vt:lpstr>
      <vt:lpstr>Skipet vi bruker:  «Spirit of Oslo» Kurset foregår ombord og på strand i Oslofjorden. Det er maksimalt to klasser/60 elever ombord  (Høst 2020 maks en klasse/30 elever)</vt:lpstr>
      <vt:lpstr>Redningsøvelser:</vt:lpstr>
      <vt:lpstr>Med redningstang:</vt:lpstr>
      <vt:lpstr>Med livbøyer:</vt:lpstr>
      <vt:lpstr>Med redningsliner</vt:lpstr>
      <vt:lpstr>Svømmende og roende redning</vt:lpstr>
      <vt:lpstr>Forberedelse for elever:  Førstehjelp / Hjerte-lungeredning </vt:lpstr>
      <vt:lpstr>Førstehjelp/HLR</vt:lpstr>
      <vt:lpstr>Gjenkjenne behov for førstehjelp / HLR?  </vt:lpstr>
      <vt:lpstr>Vurdere egensikkerhet  (kort gruppediskusjon)</vt:lpstr>
      <vt:lpstr>Vurdere egensikkerhet (kort gruppediskusjon)</vt:lpstr>
      <vt:lpstr>Varsle 113-medisinsk nødtelefon</vt:lpstr>
      <vt:lpstr>Plan BLÅ  (trenger pasienten HLR?)</vt:lpstr>
      <vt:lpstr>BLÅ OK: Sideleie</vt:lpstr>
      <vt:lpstr>Øvelse elever</vt:lpstr>
      <vt:lpstr>Velkommen til sjøskolen!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Livredning i åpent vann Oslo Sjøskole</dc:title>
  <dc:creator>Bruker</dc:creator>
  <cp:lastModifiedBy>Johan Jørgen Petersen</cp:lastModifiedBy>
  <cp:revision>47</cp:revision>
  <dcterms:created xsi:type="dcterms:W3CDTF">2020-02-04T09:34:09Z</dcterms:created>
  <dcterms:modified xsi:type="dcterms:W3CDTF">2020-08-13T11:08:43Z</dcterms:modified>
</cp:coreProperties>
</file>